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30" roundtripDataSignature="AMtx7mjzLrdMSXUDF85YnGjWzLf/XiZs1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Relationship Id="rId4" Type="http://schemas.openxmlformats.org/officeDocument/2006/relationships/image" Target="../media/image37.jpg"/><Relationship Id="rId5" Type="http://schemas.openxmlformats.org/officeDocument/2006/relationships/image" Target="../media/image11.jpg"/><Relationship Id="rId6" Type="http://schemas.openxmlformats.org/officeDocument/2006/relationships/image" Target="../media/image18.jpg"/><Relationship Id="rId7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9.png"/><Relationship Id="rId7" Type="http://schemas.openxmlformats.org/officeDocument/2006/relationships/image" Target="../media/image31.png"/><Relationship Id="rId8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36.png"/><Relationship Id="rId5" Type="http://schemas.openxmlformats.org/officeDocument/2006/relationships/image" Target="../media/image22.png"/><Relationship Id="rId6" Type="http://schemas.openxmlformats.org/officeDocument/2006/relationships/image" Target="../media/image42.png"/><Relationship Id="rId7" Type="http://schemas.openxmlformats.org/officeDocument/2006/relationships/image" Target="../media/image13.png"/><Relationship Id="rId8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5" Type="http://schemas.openxmlformats.org/officeDocument/2006/relationships/image" Target="../media/image30.png"/><Relationship Id="rId6" Type="http://schemas.openxmlformats.org/officeDocument/2006/relationships/image" Target="../media/image23.png"/><Relationship Id="rId7" Type="http://schemas.openxmlformats.org/officeDocument/2006/relationships/image" Target="../media/image20.jpg"/><Relationship Id="rId8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4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7.png"/><Relationship Id="rId5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1.png"/><Relationship Id="rId5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39.png"/><Relationship Id="rId5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2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jp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9562" y="567075"/>
            <a:ext cx="4464875" cy="3148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0" y="3836000"/>
            <a:ext cx="91440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s" sz="1850" u="none" cap="none" strike="noStrike">
                <a:solidFill>
                  <a:srgbClr val="2C324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AI INTEGRATION FOR BUSINESS INTELLIGENCE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"/>
          <p:cNvSpPr txBox="1"/>
          <p:nvPr>
            <p:ph type="title"/>
          </p:nvPr>
        </p:nvSpPr>
        <p:spPr>
          <a:xfrm>
            <a:off x="311700" y="171125"/>
            <a:ext cx="30294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ALCANCE DEL PROYECTO</a:t>
            </a:r>
            <a:endParaRPr/>
          </a:p>
        </p:txBody>
      </p:sp>
      <p:pic>
        <p:nvPicPr>
          <p:cNvPr id="135" name="Google Shape;13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775" y="1941872"/>
            <a:ext cx="3901050" cy="237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0"/>
          <p:cNvSpPr txBox="1"/>
          <p:nvPr>
            <p:ph idx="1" type="body"/>
          </p:nvPr>
        </p:nvSpPr>
        <p:spPr>
          <a:xfrm>
            <a:off x="209150" y="3633525"/>
            <a:ext cx="10221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190"/>
              <a:t>California</a:t>
            </a:r>
            <a:endParaRPr sz="1190"/>
          </a:p>
        </p:txBody>
      </p:sp>
      <p:sp>
        <p:nvSpPr>
          <p:cNvPr id="137" name="Google Shape;137;p10"/>
          <p:cNvSpPr txBox="1"/>
          <p:nvPr>
            <p:ph idx="1" type="body"/>
          </p:nvPr>
        </p:nvSpPr>
        <p:spPr>
          <a:xfrm>
            <a:off x="1025425" y="4084125"/>
            <a:ext cx="783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190"/>
              <a:t>Texas</a:t>
            </a:r>
            <a:endParaRPr sz="1190"/>
          </a:p>
        </p:txBody>
      </p:sp>
      <p:sp>
        <p:nvSpPr>
          <p:cNvPr id="138" name="Google Shape;138;p10"/>
          <p:cNvSpPr txBox="1"/>
          <p:nvPr>
            <p:ph idx="1" type="body"/>
          </p:nvPr>
        </p:nvSpPr>
        <p:spPr>
          <a:xfrm>
            <a:off x="2558225" y="4084125"/>
            <a:ext cx="783000" cy="4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190"/>
              <a:t>Florida</a:t>
            </a:r>
            <a:endParaRPr sz="1190"/>
          </a:p>
        </p:txBody>
      </p: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3797525" y="2631625"/>
            <a:ext cx="8970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190"/>
              <a:t>New York</a:t>
            </a:r>
            <a:endParaRPr sz="1190"/>
          </a:p>
        </p:txBody>
      </p:sp>
      <p:sp>
        <p:nvSpPr>
          <p:cNvPr id="140" name="Google Shape;140;p10"/>
          <p:cNvSpPr txBox="1"/>
          <p:nvPr>
            <p:ph idx="1" type="body"/>
          </p:nvPr>
        </p:nvSpPr>
        <p:spPr>
          <a:xfrm>
            <a:off x="2736975" y="2042925"/>
            <a:ext cx="7077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rPr lang="es" sz="1190"/>
              <a:t>Illinois</a:t>
            </a:r>
            <a:endParaRPr sz="1190"/>
          </a:p>
        </p:txBody>
      </p:sp>
      <p:pic>
        <p:nvPicPr>
          <p:cNvPr id="141" name="Google Shape;14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81525" y="333352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71988" y="838200"/>
            <a:ext cx="2638425" cy="17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5300" y="2058225"/>
            <a:ext cx="2667000" cy="171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10"/>
          <p:cNvCxnSpPr/>
          <p:nvPr/>
        </p:nvCxnSpPr>
        <p:spPr>
          <a:xfrm>
            <a:off x="311700" y="1096875"/>
            <a:ext cx="2663100" cy="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5" name="Google Shape;145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1"/>
          <p:cNvSpPr txBox="1"/>
          <p:nvPr>
            <p:ph idx="1" type="body"/>
          </p:nvPr>
        </p:nvSpPr>
        <p:spPr>
          <a:xfrm>
            <a:off x="190550" y="1695450"/>
            <a:ext cx="50874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Popularidad en EEUU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Calidad de Reseña (Review)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Control Riguroso de Veracidad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Volumen Impresionante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s"/>
              <a:t>Compromiso con la excelencia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s"/>
              <a:t>Impulso de tu ÉXITO</a:t>
            </a:r>
            <a:endParaRPr/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42950" y="66000"/>
            <a:ext cx="3022924" cy="132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1"/>
          <p:cNvSpPr txBox="1"/>
          <p:nvPr>
            <p:ph type="title"/>
          </p:nvPr>
        </p:nvSpPr>
        <p:spPr>
          <a:xfrm>
            <a:off x="715375" y="199425"/>
            <a:ext cx="35685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FUENTE DE INFORMACIÓN</a:t>
            </a:r>
            <a:endParaRPr/>
          </a:p>
        </p:txBody>
      </p:sp>
      <p:cxnSp>
        <p:nvCxnSpPr>
          <p:cNvPr id="154" name="Google Shape;154;p11"/>
          <p:cNvCxnSpPr/>
          <p:nvPr/>
        </p:nvCxnSpPr>
        <p:spPr>
          <a:xfrm>
            <a:off x="786300" y="1258425"/>
            <a:ext cx="3054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55" name="Google Shape;155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05027" y="3355297"/>
            <a:ext cx="268605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4650" y="1563950"/>
            <a:ext cx="29527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14624" y="1752700"/>
            <a:ext cx="2529366" cy="1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53425" y="2661300"/>
            <a:ext cx="2514600" cy="15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12"/>
          <p:cNvCxnSpPr/>
          <p:nvPr/>
        </p:nvCxnSpPr>
        <p:spPr>
          <a:xfrm>
            <a:off x="1717932" y="2059372"/>
            <a:ext cx="5893003" cy="46137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5" name="Google Shape;16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0838" y="87248"/>
            <a:ext cx="6286205" cy="18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5209" y="3808770"/>
            <a:ext cx="2986983" cy="114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1937" y="2384389"/>
            <a:ext cx="2159641" cy="1147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12752" y="2306029"/>
            <a:ext cx="1930156" cy="1239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106020" y="2254458"/>
            <a:ext cx="2559996" cy="1378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"/>
          <p:cNvSpPr txBox="1"/>
          <p:nvPr>
            <p:ph type="title"/>
          </p:nvPr>
        </p:nvSpPr>
        <p:spPr>
          <a:xfrm>
            <a:off x="9425" y="247950"/>
            <a:ext cx="353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TECNOLOGÍAS</a:t>
            </a:r>
            <a:endParaRPr/>
          </a:p>
        </p:txBody>
      </p:sp>
      <p:sp>
        <p:nvSpPr>
          <p:cNvPr id="175" name="Google Shape;175;p13"/>
          <p:cNvSpPr txBox="1"/>
          <p:nvPr>
            <p:ph idx="1" type="body"/>
          </p:nvPr>
        </p:nvSpPr>
        <p:spPr>
          <a:xfrm>
            <a:off x="4488000" y="1264900"/>
            <a:ext cx="46560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Demo 1: Puesta en Marcha Proyecto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Demo 2: Data Engineering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Demo 3: Analytics y Machine Learning</a:t>
            </a:r>
            <a:endParaRPr/>
          </a:p>
        </p:txBody>
      </p:sp>
      <p:sp>
        <p:nvSpPr>
          <p:cNvPr id="176" name="Google Shape;176;p13"/>
          <p:cNvSpPr txBox="1"/>
          <p:nvPr>
            <p:ph type="title"/>
          </p:nvPr>
        </p:nvSpPr>
        <p:spPr>
          <a:xfrm>
            <a:off x="4896050" y="571800"/>
            <a:ext cx="400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METODOLOGÍA SCRUM</a:t>
            </a:r>
            <a:endParaRPr/>
          </a:p>
        </p:txBody>
      </p:sp>
      <p:pic>
        <p:nvPicPr>
          <p:cNvPr id="177" name="Google Shape;17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0475" y="2693500"/>
            <a:ext cx="3611050" cy="1653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3"/>
          <p:cNvSpPr txBox="1"/>
          <p:nvPr>
            <p:ph idx="1" type="body"/>
          </p:nvPr>
        </p:nvSpPr>
        <p:spPr>
          <a:xfrm>
            <a:off x="412650" y="3328150"/>
            <a:ext cx="33366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Google Cloud Platform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Python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GitHub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PowerBI</a:t>
            </a:r>
            <a:endParaRPr/>
          </a:p>
        </p:txBody>
      </p:sp>
      <p:pic>
        <p:nvPicPr>
          <p:cNvPr id="179" name="Google Shape;17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12" y="2187150"/>
            <a:ext cx="1155925" cy="7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1700" y="970238"/>
            <a:ext cx="2058525" cy="1152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647400" y="2124231"/>
            <a:ext cx="1794800" cy="76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28401" y="970255"/>
            <a:ext cx="913800" cy="10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4" name="Google Shape;184;p13"/>
          <p:cNvCxnSpPr/>
          <p:nvPr/>
        </p:nvCxnSpPr>
        <p:spPr>
          <a:xfrm>
            <a:off x="9413" y="819750"/>
            <a:ext cx="2663100" cy="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13"/>
          <p:cNvCxnSpPr/>
          <p:nvPr/>
        </p:nvCxnSpPr>
        <p:spPr>
          <a:xfrm>
            <a:off x="5010475" y="1089850"/>
            <a:ext cx="410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/>
          <p:nvPr>
            <p:ph type="title"/>
          </p:nvPr>
        </p:nvSpPr>
        <p:spPr>
          <a:xfrm>
            <a:off x="926900" y="159650"/>
            <a:ext cx="49692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7777"/>
              <a:buNone/>
            </a:pPr>
            <a:r>
              <a:rPr lang="es" sz="4000"/>
              <a:t>Google Cloud PLatform</a:t>
            </a:r>
            <a:endParaRPr sz="4000"/>
          </a:p>
        </p:txBody>
      </p:sp>
      <p:cxnSp>
        <p:nvCxnSpPr>
          <p:cNvPr id="191" name="Google Shape;191;p14"/>
          <p:cNvCxnSpPr/>
          <p:nvPr/>
        </p:nvCxnSpPr>
        <p:spPr>
          <a:xfrm>
            <a:off x="1091900" y="857975"/>
            <a:ext cx="4716300" cy="1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2" name="Google Shape;192;p14"/>
          <p:cNvSpPr txBox="1"/>
          <p:nvPr/>
        </p:nvSpPr>
        <p:spPr>
          <a:xfrm>
            <a:off x="435725" y="972700"/>
            <a:ext cx="578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"/>
              <a:t>Google Cloud Platform (GCP) es una suite de servicios en la nube ofrecida por Google para ayudar a empresas y desarrolladores a construir, implementar y escalar aplicaciones y servicios en la infraestructura global de Google.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4"/>
          <p:cNvSpPr txBox="1"/>
          <p:nvPr>
            <p:ph type="title"/>
          </p:nvPr>
        </p:nvSpPr>
        <p:spPr>
          <a:xfrm>
            <a:off x="1685375" y="2513200"/>
            <a:ext cx="37170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 sz="4000"/>
              <a:t>Python</a:t>
            </a:r>
            <a:endParaRPr sz="4000"/>
          </a:p>
        </p:txBody>
      </p:sp>
      <p:cxnSp>
        <p:nvCxnSpPr>
          <p:cNvPr id="194" name="Google Shape;194;p14"/>
          <p:cNvCxnSpPr/>
          <p:nvPr/>
        </p:nvCxnSpPr>
        <p:spPr>
          <a:xfrm>
            <a:off x="2686300" y="3171450"/>
            <a:ext cx="18756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" name="Google Shape;195;p14"/>
          <p:cNvSpPr txBox="1"/>
          <p:nvPr/>
        </p:nvSpPr>
        <p:spPr>
          <a:xfrm>
            <a:off x="588125" y="3315025"/>
            <a:ext cx="5788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el desarrollo de nuestro código y modelos de machine learning, hemos confiado en Python. La riqueza de bibliotecas como NumPy, Pandas y Scikit-Learn nos pueden facilitar el análisis de datos, la manipulación y la construcción de modelos predictivos que serán útiles para la creación de modelos de recomendación.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Google Shape;19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5900" y="582000"/>
            <a:ext cx="1554500" cy="15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3700" y="3371175"/>
            <a:ext cx="1264927" cy="126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"/>
          <p:cNvSpPr txBox="1"/>
          <p:nvPr>
            <p:ph type="title"/>
          </p:nvPr>
        </p:nvSpPr>
        <p:spPr>
          <a:xfrm>
            <a:off x="1490475" y="0"/>
            <a:ext cx="37170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 sz="4000"/>
              <a:t>Git Hub</a:t>
            </a:r>
            <a:endParaRPr sz="4000"/>
          </a:p>
        </p:txBody>
      </p:sp>
      <p:cxnSp>
        <p:nvCxnSpPr>
          <p:cNvPr id="203" name="Google Shape;203;p15"/>
          <p:cNvCxnSpPr/>
          <p:nvPr/>
        </p:nvCxnSpPr>
        <p:spPr>
          <a:xfrm>
            <a:off x="2484150" y="723225"/>
            <a:ext cx="1920300" cy="11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4" name="Google Shape;204;p15"/>
          <p:cNvSpPr txBox="1"/>
          <p:nvPr/>
        </p:nvSpPr>
        <p:spPr>
          <a:xfrm>
            <a:off x="328950" y="904100"/>
            <a:ext cx="5883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GitHub, una plataforma que no solo nos permite gestionar el control de versiones de nuestro código de manera colaborativa, sino que también facilita la organización y seguimiento de los cambios a lo largo del tiempo. Esto de gran ayuda a la hora de mantener una colaboración fluida en nuestro equipo.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5"/>
          <p:cNvPicPr preferRelativeResize="0"/>
          <p:nvPr/>
        </p:nvPicPr>
        <p:blipFill rotWithShape="1">
          <a:blip r:embed="rId3">
            <a:alphaModFix/>
          </a:blip>
          <a:srcRect b="12739" l="12006" r="12669" t="12748"/>
          <a:stretch/>
        </p:blipFill>
        <p:spPr>
          <a:xfrm>
            <a:off x="6606295" y="734625"/>
            <a:ext cx="1437000" cy="142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6" name="Google Shape;206;p15"/>
          <p:cNvSpPr txBox="1"/>
          <p:nvPr>
            <p:ph type="title"/>
          </p:nvPr>
        </p:nvSpPr>
        <p:spPr>
          <a:xfrm>
            <a:off x="1445550" y="2473100"/>
            <a:ext cx="3717000" cy="10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s" sz="4000"/>
              <a:t>Power BI</a:t>
            </a:r>
            <a:endParaRPr sz="4000"/>
          </a:p>
        </p:txBody>
      </p:sp>
      <p:cxnSp>
        <p:nvCxnSpPr>
          <p:cNvPr id="207" name="Google Shape;207;p15"/>
          <p:cNvCxnSpPr/>
          <p:nvPr/>
        </p:nvCxnSpPr>
        <p:spPr>
          <a:xfrm>
            <a:off x="2270775" y="3149000"/>
            <a:ext cx="2223600" cy="16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8" name="Google Shape;208;p15"/>
          <p:cNvSpPr txBox="1"/>
          <p:nvPr/>
        </p:nvSpPr>
        <p:spPr>
          <a:xfrm>
            <a:off x="424500" y="3274925"/>
            <a:ext cx="5788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la visualización de datos y la toma de decisiones informadas, hemos incorporado Power BI. Esta herramienta permite crear dashboards interactivos y reportes visuales que no solo son informativos, sino que también son fácilmente comprensibles para todos los miembros del equipo y para el consumidor final.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15"/>
          <p:cNvPicPr preferRelativeResize="0"/>
          <p:nvPr/>
        </p:nvPicPr>
        <p:blipFill rotWithShape="1">
          <a:blip r:embed="rId4">
            <a:alphaModFix/>
          </a:blip>
          <a:srcRect b="8151" l="7865" r="8269" t="8144"/>
          <a:stretch/>
        </p:blipFill>
        <p:spPr>
          <a:xfrm>
            <a:off x="6715200" y="3149000"/>
            <a:ext cx="1328100" cy="1325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/>
          <p:nvPr/>
        </p:nvSpPr>
        <p:spPr>
          <a:xfrm>
            <a:off x="954825" y="2480575"/>
            <a:ext cx="7481400" cy="147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Hemos estructurado nuestro proyecto en sprints y presentaremos tres demos clave.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s" sz="1700">
                <a:solidFill>
                  <a:schemeClr val="dk2"/>
                </a:solidFill>
              </a:rPr>
              <a:t>Demo 1: Puesta en Marcha Proyecto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s" sz="1700">
                <a:solidFill>
                  <a:schemeClr val="dk2"/>
                </a:solidFill>
              </a:rPr>
              <a:t>Demo 2: Data Engineering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s" sz="1700">
                <a:solidFill>
                  <a:schemeClr val="dk2"/>
                </a:solidFill>
              </a:rPr>
              <a:t>Demo 3: Analytics y Machine Learning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926750" y="1030288"/>
            <a:ext cx="7065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Scrum es un marco de trabajo ágil para la gestión y desarrollo de proyectos, especialmente en entornos donde los requisitos y soluciones evolucionan rápidamente. Se basa en principios iterativos e incrementales, divididos en ciclos de desarrollo llamados "sprints"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3757725" y="0"/>
            <a:ext cx="187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SCRUM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16"/>
          <p:cNvCxnSpPr/>
          <p:nvPr/>
        </p:nvCxnSpPr>
        <p:spPr>
          <a:xfrm>
            <a:off x="3521900" y="615600"/>
            <a:ext cx="18756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17"/>
          <p:cNvSpPr/>
          <p:nvPr/>
        </p:nvSpPr>
        <p:spPr>
          <a:xfrm>
            <a:off x="1545725" y="1675150"/>
            <a:ext cx="369900" cy="25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7"/>
          <p:cNvSpPr txBox="1"/>
          <p:nvPr/>
        </p:nvSpPr>
        <p:spPr>
          <a:xfrm>
            <a:off x="2697400" y="221725"/>
            <a:ext cx="4254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Planteamiento de KPIS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7"/>
          <p:cNvSpPr txBox="1"/>
          <p:nvPr/>
        </p:nvSpPr>
        <p:spPr>
          <a:xfrm>
            <a:off x="2069200" y="1588750"/>
            <a:ext cx="68727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Mantener una tasa de aprobación de clientes del 65% a lo largo de los siguientes 11 meses. 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130525"/>
            <a:ext cx="3461350" cy="17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21913" y="3298400"/>
            <a:ext cx="5106172" cy="7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7"/>
          <p:cNvSpPr txBox="1"/>
          <p:nvPr/>
        </p:nvSpPr>
        <p:spPr>
          <a:xfrm>
            <a:off x="607375" y="1187438"/>
            <a:ext cx="25986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Tasa de aprobación de clientes</a:t>
            </a:r>
            <a:endParaRPr b="1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/>
          <p:nvPr/>
        </p:nvSpPr>
        <p:spPr>
          <a:xfrm>
            <a:off x="1545725" y="2163950"/>
            <a:ext cx="70725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Mide la proporción de clientes que administraron una calificación positiva en las estrellas o rating (de 4 estrellas para adelante).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8"/>
          <p:cNvSpPr/>
          <p:nvPr/>
        </p:nvSpPr>
        <p:spPr>
          <a:xfrm>
            <a:off x="1667875" y="1754025"/>
            <a:ext cx="369900" cy="25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3C78D8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697400" y="221725"/>
            <a:ext cx="4254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Planteamiento de KPIS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753775" y="9681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Tasa de insatisfacción de clientes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561425" y="2426538"/>
            <a:ext cx="76959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Mide la proporción de clientes que administraron una calificación negativa en las estrellas o rating (por debajo de 2 estrellas).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2174025" y="1497975"/>
            <a:ext cx="55851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Mantener la tasa insatisfacción de los clientes en un 25% o menos a lo largo de los meses, asegurando una experiencia positiva y satisfactoria de manera consistente.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5475" y="3118962"/>
            <a:ext cx="5377850" cy="743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10975" y="3398624"/>
            <a:ext cx="3000000" cy="156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5" y="3438600"/>
            <a:ext cx="3162951" cy="166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19"/>
          <p:cNvSpPr/>
          <p:nvPr/>
        </p:nvSpPr>
        <p:spPr>
          <a:xfrm>
            <a:off x="1667875" y="1754025"/>
            <a:ext cx="369900" cy="25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2697400" y="221725"/>
            <a:ext cx="4254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Planteamiento de KPIS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74625" y="3148263"/>
            <a:ext cx="6169376" cy="58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9"/>
          <p:cNvSpPr txBox="1"/>
          <p:nvPr/>
        </p:nvSpPr>
        <p:spPr>
          <a:xfrm>
            <a:off x="1051175" y="11173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Tasa de crecimiento de reseñas.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19"/>
          <p:cNvSpPr txBox="1"/>
          <p:nvPr/>
        </p:nvSpPr>
        <p:spPr>
          <a:xfrm>
            <a:off x="893225" y="2422950"/>
            <a:ext cx="703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Mide la variación porcentual del número total de reseñas entre un periodo específico de tiempo.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9"/>
          <p:cNvSpPr txBox="1"/>
          <p:nvPr/>
        </p:nvSpPr>
        <p:spPr>
          <a:xfrm>
            <a:off x="2301950" y="1696163"/>
            <a:ext cx="587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Incrementar la tasa de crecimiento de reseñas en un 4% anual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4100" y="96075"/>
            <a:ext cx="2089475" cy="14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2"/>
          <p:cNvSpPr txBox="1"/>
          <p:nvPr/>
        </p:nvSpPr>
        <p:spPr>
          <a:xfrm>
            <a:off x="0" y="3776200"/>
            <a:ext cx="91440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s" sz="1850" u="none" cap="none" strike="noStrike">
                <a:solidFill>
                  <a:srgbClr val="2C324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Las reviews son la brújula de nuestra excelencia. Cada comentario es un pilar que fortalece nuestra calidad y guía nuestras decisiones.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0" y="3079325"/>
            <a:ext cx="91440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s" sz="1850" u="none" cap="none" strike="noStrike">
                <a:solidFill>
                  <a:srgbClr val="2C324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VISIÓN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0" y="1317400"/>
            <a:ext cx="91440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s" sz="1850" u="none" cap="none" strike="noStrike">
                <a:solidFill>
                  <a:srgbClr val="2C324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MISIÓN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0" y="1989425"/>
            <a:ext cx="9144000" cy="108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s" sz="1850" u="none" cap="none" strike="noStrike">
                <a:solidFill>
                  <a:srgbClr val="2C324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Ayudar a todas las empresas e individuos a desarrollar un entorno automatizado de toma de decisiones basado en data con impacto directo en la percepción del cliente.</a:t>
            </a:r>
            <a:endParaRPr b="0" i="0" sz="19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0"/>
          <p:cNvSpPr/>
          <p:nvPr/>
        </p:nvSpPr>
        <p:spPr>
          <a:xfrm>
            <a:off x="1667875" y="1754025"/>
            <a:ext cx="369900" cy="255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4C2F4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20"/>
          <p:cNvSpPr txBox="1"/>
          <p:nvPr/>
        </p:nvSpPr>
        <p:spPr>
          <a:xfrm>
            <a:off x="2697400" y="221725"/>
            <a:ext cx="42543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Planteamiento de KPIS</a:t>
            </a:r>
            <a:endParaRPr b="1" i="0" sz="2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1" name="Google Shape;26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86425" y="3464725"/>
            <a:ext cx="3357574" cy="1678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0"/>
          <p:cNvSpPr txBox="1"/>
          <p:nvPr/>
        </p:nvSpPr>
        <p:spPr>
          <a:xfrm>
            <a:off x="1172725" y="1083550"/>
            <a:ext cx="441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Cantidad de restaurantes calificación positiva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0"/>
          <p:cNvSpPr txBox="1"/>
          <p:nvPr/>
        </p:nvSpPr>
        <p:spPr>
          <a:xfrm>
            <a:off x="762975" y="2385000"/>
            <a:ext cx="7927800" cy="5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Mide la cantidad total de restaurantes que han recibido una calificación positiva, considerando las reseñas que cumplen con el criterio, es decir, que hayan sido calificados con 4 estrellas/rating o más.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0"/>
          <p:cNvSpPr txBox="1"/>
          <p:nvPr/>
        </p:nvSpPr>
        <p:spPr>
          <a:xfrm>
            <a:off x="2275125" y="1697325"/>
            <a:ext cx="616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Incrementar la cantidad de restaurantes con calificación positiva en un 2% mensual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5" name="Google Shape;265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528" y="3116375"/>
            <a:ext cx="5707901" cy="80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idx="1" type="body"/>
          </p:nvPr>
        </p:nvSpPr>
        <p:spPr>
          <a:xfrm>
            <a:off x="5203675" y="2266150"/>
            <a:ext cx="3568500" cy="20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CÁCERES, Juan Patricio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GARCIA, Robertino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LOPEZ, Stiven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MARTINEZ, Gabriela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RENGIFO, Aylin</a:t>
            </a:r>
            <a:endParaRPr/>
          </a:p>
        </p:txBody>
      </p:sp>
      <p:sp>
        <p:nvSpPr>
          <p:cNvPr id="70" name="Google Shape;70;p3"/>
          <p:cNvSpPr txBox="1"/>
          <p:nvPr>
            <p:ph type="title"/>
          </p:nvPr>
        </p:nvSpPr>
        <p:spPr>
          <a:xfrm>
            <a:off x="311725" y="459400"/>
            <a:ext cx="30294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NOSOTROS</a:t>
            </a:r>
            <a:endParaRPr/>
          </a:p>
        </p:txBody>
      </p:sp>
      <p:cxnSp>
        <p:nvCxnSpPr>
          <p:cNvPr id="71" name="Google Shape;71;p3"/>
          <p:cNvCxnSpPr/>
          <p:nvPr/>
        </p:nvCxnSpPr>
        <p:spPr>
          <a:xfrm>
            <a:off x="295700" y="1039600"/>
            <a:ext cx="2178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2" name="Google Shape;7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250" y="1365050"/>
            <a:ext cx="3924300" cy="28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6825" y="979425"/>
            <a:ext cx="1501751" cy="105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38641"/>
              <a:buNone/>
            </a:pPr>
            <a:r>
              <a:rPr b="1" lang="es" sz="2244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¡Descubre la Innovación para Impulsar tu Negocio!</a:t>
            </a:r>
            <a:endParaRPr b="1" sz="3243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235500" y="1180050"/>
            <a:ext cx="41640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25000"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4137"/>
              <a:buNone/>
            </a:pPr>
            <a:r>
              <a:rPr lang="es" sz="5800"/>
              <a:t>¿Buscas potenciar tu Inversión en Restaurantes?</a:t>
            </a:r>
            <a:endParaRPr sz="58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4137"/>
              <a:buNone/>
            </a:pPr>
            <a:r>
              <a:rPr lang="es" sz="5800"/>
              <a:t>Te ofrecemos información detallada, relevante, precisa, 100% confiable.</a:t>
            </a:r>
            <a:endParaRPr sz="58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4137"/>
              <a:buNone/>
            </a:pPr>
            <a:r>
              <a:rPr lang="es" sz="5800"/>
              <a:t>Te brindamos en tiempo real visualización de ubicaciones. </a:t>
            </a:r>
            <a:endParaRPr sz="58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24137"/>
              <a:buNone/>
            </a:pPr>
            <a:r>
              <a:rPr lang="es" sz="5800"/>
              <a:t>Optimiza la toma de decisiones con datos precisos y actuales. ¡Tu próximo éxito gastronómico está a solo un clic de distancia!</a:t>
            </a:r>
            <a:endParaRPr sz="520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80" name="Google Shape;8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20675" y="1232416"/>
            <a:ext cx="4440675" cy="2961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"/>
          <p:cNvSpPr txBox="1"/>
          <p:nvPr>
            <p:ph type="title"/>
          </p:nvPr>
        </p:nvSpPr>
        <p:spPr>
          <a:xfrm>
            <a:off x="424460" y="387198"/>
            <a:ext cx="39993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OBJETIVO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87" name="Google Shape;87;p5"/>
          <p:cNvSpPr txBox="1"/>
          <p:nvPr>
            <p:ph idx="1" type="body"/>
          </p:nvPr>
        </p:nvSpPr>
        <p:spPr>
          <a:xfrm>
            <a:off x="183925" y="1835225"/>
            <a:ext cx="4034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Un MVP de automatización de procesos en la captura, transformación y visualización de data en tiempo real acerca del mercado gastronómico en EEUU.</a:t>
            </a:r>
            <a:endParaRPr/>
          </a:p>
        </p:txBody>
      </p:sp>
      <p:pic>
        <p:nvPicPr>
          <p:cNvPr id="88" name="Google Shape;88;p5"/>
          <p:cNvPicPr preferRelativeResize="0"/>
          <p:nvPr/>
        </p:nvPicPr>
        <p:blipFill rotWithShape="1">
          <a:blip r:embed="rId3">
            <a:alphaModFix/>
          </a:blip>
          <a:srcRect b="14921" l="0" r="0" t="14928"/>
          <a:stretch/>
        </p:blipFill>
        <p:spPr>
          <a:xfrm>
            <a:off x="4677900" y="289125"/>
            <a:ext cx="4034701" cy="283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5"/>
          <p:cNvCxnSpPr/>
          <p:nvPr/>
        </p:nvCxnSpPr>
        <p:spPr>
          <a:xfrm>
            <a:off x="370654" y="1704283"/>
            <a:ext cx="410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/>
          <p:nvPr/>
        </p:nvSpPr>
        <p:spPr>
          <a:xfrm>
            <a:off x="3245731" y="3173320"/>
            <a:ext cx="40347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Totalmente escalable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Diversificable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Capacidad de adaptarse a cualquier lógica de negocio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6"/>
          <p:cNvSpPr txBox="1"/>
          <p:nvPr>
            <p:ph type="title"/>
          </p:nvPr>
        </p:nvSpPr>
        <p:spPr>
          <a:xfrm>
            <a:off x="424460" y="387198"/>
            <a:ext cx="39993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CARACTERÍSTICAS DEL MVP</a:t>
            </a:r>
            <a:endParaRPr/>
          </a:p>
        </p:txBody>
      </p:sp>
      <p:sp>
        <p:nvSpPr>
          <p:cNvPr id="97" name="Google Shape;97;p6"/>
          <p:cNvSpPr txBox="1"/>
          <p:nvPr>
            <p:ph idx="1" type="body"/>
          </p:nvPr>
        </p:nvSpPr>
        <p:spPr>
          <a:xfrm>
            <a:off x="183925" y="1835225"/>
            <a:ext cx="4034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Costo $0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Confidencial (NDA)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Cesión completa de derechos</a:t>
            </a:r>
            <a:endParaRPr/>
          </a:p>
        </p:txBody>
      </p:sp>
      <p:pic>
        <p:nvPicPr>
          <p:cNvPr id="98" name="Google Shape;98;p6"/>
          <p:cNvPicPr preferRelativeResize="0"/>
          <p:nvPr/>
        </p:nvPicPr>
        <p:blipFill rotWithShape="1">
          <a:blip r:embed="rId3">
            <a:alphaModFix/>
          </a:blip>
          <a:srcRect b="14921" l="0" r="0" t="14928"/>
          <a:stretch/>
        </p:blipFill>
        <p:spPr>
          <a:xfrm>
            <a:off x="4677900" y="289125"/>
            <a:ext cx="4034701" cy="283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6"/>
          <p:cNvCxnSpPr/>
          <p:nvPr/>
        </p:nvCxnSpPr>
        <p:spPr>
          <a:xfrm>
            <a:off x="370654" y="1704283"/>
            <a:ext cx="410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/>
          <p:nvPr>
            <p:ph type="title"/>
          </p:nvPr>
        </p:nvSpPr>
        <p:spPr>
          <a:xfrm>
            <a:off x="424460" y="387198"/>
            <a:ext cx="3999310" cy="105891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"/>
              <a:t>IMPLEMENTACIÓN DE AI EN LA TOMA DE DECISIONES</a:t>
            </a:r>
            <a:endParaRPr/>
          </a:p>
        </p:txBody>
      </p:sp>
      <p:sp>
        <p:nvSpPr>
          <p:cNvPr id="106" name="Google Shape;106;p7"/>
          <p:cNvSpPr txBox="1"/>
          <p:nvPr>
            <p:ph idx="1" type="body"/>
          </p:nvPr>
        </p:nvSpPr>
        <p:spPr>
          <a:xfrm>
            <a:off x="183925" y="1835225"/>
            <a:ext cx="4034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Comprensión de la lógica del mercado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Información en tiempo real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Actualización automática</a:t>
            </a:r>
            <a:endParaRPr/>
          </a:p>
        </p:txBody>
      </p:sp>
      <p:sp>
        <p:nvSpPr>
          <p:cNvPr id="107" name="Google Shape;107;p7"/>
          <p:cNvSpPr txBox="1"/>
          <p:nvPr/>
        </p:nvSpPr>
        <p:spPr>
          <a:xfrm>
            <a:off x="3245731" y="3173320"/>
            <a:ext cx="4034580" cy="18046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Decisiones en base a data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Proposición de nuevas métricas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Construcción de una base de datos propia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Negocios de oportunidad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8" name="Google Shape;108;p7"/>
          <p:cNvPicPr preferRelativeResize="0"/>
          <p:nvPr/>
        </p:nvPicPr>
        <p:blipFill rotWithShape="1">
          <a:blip r:embed="rId3">
            <a:alphaModFix/>
          </a:blip>
          <a:srcRect b="14921" l="0" r="0" t="14928"/>
          <a:stretch/>
        </p:blipFill>
        <p:spPr>
          <a:xfrm>
            <a:off x="4677900" y="289125"/>
            <a:ext cx="4034701" cy="283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0" name="Google Shape;110;p7"/>
          <p:cNvCxnSpPr/>
          <p:nvPr/>
        </p:nvCxnSpPr>
        <p:spPr>
          <a:xfrm>
            <a:off x="370654" y="1704283"/>
            <a:ext cx="410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8"/>
          <p:cNvSpPr txBox="1"/>
          <p:nvPr>
            <p:ph type="title"/>
          </p:nvPr>
        </p:nvSpPr>
        <p:spPr>
          <a:xfrm>
            <a:off x="424500" y="414950"/>
            <a:ext cx="35685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IMPORTANCIA DE LAS REVIEWS</a:t>
            </a:r>
            <a:endParaRPr/>
          </a:p>
        </p:txBody>
      </p:sp>
      <p:sp>
        <p:nvSpPr>
          <p:cNvPr id="116" name="Google Shape;116;p8"/>
          <p:cNvSpPr txBox="1"/>
          <p:nvPr>
            <p:ph idx="1" type="body"/>
          </p:nvPr>
        </p:nvSpPr>
        <p:spPr>
          <a:xfrm>
            <a:off x="191400" y="1910000"/>
            <a:ext cx="4034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Influencia Pervasiva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Estadísticas Reveladoras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Impacto Directo en Resultados </a:t>
            </a:r>
            <a:endParaRPr/>
          </a:p>
        </p:txBody>
      </p:sp>
      <p:sp>
        <p:nvSpPr>
          <p:cNvPr id="117" name="Google Shape;117;p8"/>
          <p:cNvSpPr txBox="1"/>
          <p:nvPr/>
        </p:nvSpPr>
        <p:spPr>
          <a:xfrm>
            <a:off x="2767300" y="3173325"/>
            <a:ext cx="4034700" cy="18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Feedback Directo del Cliente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Construcción de Reputación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Visibilidad en Línea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Feedback Constructivo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Marketing Efectivo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Google Shape;118;p8"/>
          <p:cNvPicPr preferRelativeResize="0"/>
          <p:nvPr/>
        </p:nvPicPr>
        <p:blipFill rotWithShape="1">
          <a:blip r:embed="rId3">
            <a:alphaModFix/>
          </a:blip>
          <a:srcRect b="14921" l="0" r="0" t="14928"/>
          <a:stretch/>
        </p:blipFill>
        <p:spPr>
          <a:xfrm>
            <a:off x="4782575" y="87350"/>
            <a:ext cx="4034701" cy="2830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8"/>
          <p:cNvCxnSpPr/>
          <p:nvPr/>
        </p:nvCxnSpPr>
        <p:spPr>
          <a:xfrm>
            <a:off x="176475" y="1562050"/>
            <a:ext cx="410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"/>
          <p:cNvSpPr txBox="1"/>
          <p:nvPr>
            <p:ph idx="1" type="body"/>
          </p:nvPr>
        </p:nvSpPr>
        <p:spPr>
          <a:xfrm>
            <a:off x="1153925" y="3413950"/>
            <a:ext cx="58995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Líder en Búsquedas y Reseñas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Enorme Audiencia Mensual</a:t>
            </a:r>
            <a:endParaRPr sz="1200">
              <a:solidFill>
                <a:srgbClr val="D1D5DB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Actualmente llamado Google Maps</a:t>
            </a:r>
            <a:endParaRPr/>
          </a:p>
        </p:txBody>
      </p:sp>
      <p:pic>
        <p:nvPicPr>
          <p:cNvPr id="126" name="Google Shape;12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8375" y="1175050"/>
            <a:ext cx="6039400" cy="187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64125" y="4084500"/>
            <a:ext cx="1501751" cy="10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9"/>
          <p:cNvSpPr txBox="1"/>
          <p:nvPr>
            <p:ph type="title"/>
          </p:nvPr>
        </p:nvSpPr>
        <p:spPr>
          <a:xfrm>
            <a:off x="381400" y="228250"/>
            <a:ext cx="35685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"/>
              <a:t>FUENTE DE INFORMACIÓN</a:t>
            </a:r>
            <a:endParaRPr/>
          </a:p>
        </p:txBody>
      </p:sp>
      <p:cxnSp>
        <p:nvCxnSpPr>
          <p:cNvPr id="129" name="Google Shape;129;p9"/>
          <p:cNvCxnSpPr/>
          <p:nvPr/>
        </p:nvCxnSpPr>
        <p:spPr>
          <a:xfrm>
            <a:off x="133375" y="1375350"/>
            <a:ext cx="30549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